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36"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1" autoAdjust="0"/>
    <p:restoredTop sz="94660"/>
  </p:normalViewPr>
  <p:slideViewPr>
    <p:cSldViewPr>
      <p:cViewPr varScale="1">
        <p:scale>
          <a:sx n="91" d="100"/>
          <a:sy n="91" d="100"/>
        </p:scale>
        <p:origin x="-835"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741"/>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11/21/2011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98.wmf"/><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98.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10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3.wmf"/><Relationship Id="rId4" Type="http://schemas.openxmlformats.org/officeDocument/2006/relationships/oleObject" Target="../embeddings/oleObject3.bin"/><Relationship Id="rId9" Type="http://schemas.openxmlformats.org/officeDocument/2006/relationships/image" Target="../media/image105.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107.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08.wmf"/></Relationships>
</file>

<file path=ppt/slides/_rels/slide115.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notesSlide" Target="../notesSlides/notesSlide81.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2.png"/><Relationship Id="rId5" Type="http://schemas.openxmlformats.org/officeDocument/2006/relationships/image" Target="../media/image110.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a:t>
            </a:r>
            <a:r>
              <a:rPr lang="en-US" sz="2400" dirty="0" smtClean="0">
                <a:latin typeface="Times New Roman" pitchFamily="18" charset="0"/>
                <a:cs typeface="Times New Roman" pitchFamily="18" charset="0"/>
              </a:rPr>
              <a:t>transformer banks in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600986"/>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3" name="TextBox 2"/>
          <p:cNvSpPr txBox="1"/>
          <p:nvPr/>
        </p:nvSpPr>
        <p:spPr>
          <a:xfrm>
            <a:off x="5722690" y="1752600"/>
            <a:ext cx="3200400"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a:t>
            </a:r>
            <a:r>
              <a:rPr lang="en-US" sz="2400" dirty="0" smtClean="0">
                <a:latin typeface="Times New Roman" pitchFamily="18" charset="0"/>
                <a:cs typeface="Times New Roman" pitchFamily="18" charset="0"/>
              </a:rPr>
              <a:t>connections</a:t>
            </a:r>
            <a:endParaRPr lang="en-US" b="1"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2727"/>
            <a:ext cx="5298942" cy="2611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87706"/>
            <a:ext cx="3238500" cy="3083416"/>
          </a:xfrm>
          <a:prstGeom prst="rect">
            <a:avLst/>
          </a:prstGeom>
        </p:spPr>
      </p:pic>
      <p:sp>
        <p:nvSpPr>
          <p:cNvPr id="7" name="TextBox 6"/>
          <p:cNvSpPr txBox="1"/>
          <p:nvPr/>
        </p:nvSpPr>
        <p:spPr>
          <a:xfrm>
            <a:off x="4274890" y="5007014"/>
            <a:ext cx="4648200" cy="1200329"/>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3.0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grpSp>
        <p:nvGrpSpPr>
          <p:cNvPr id="12" name="Group 11"/>
          <p:cNvGrpSpPr/>
          <p:nvPr/>
        </p:nvGrpSpPr>
        <p:grpSpPr>
          <a:xfrm>
            <a:off x="381000" y="5486400"/>
            <a:ext cx="7543800" cy="914400"/>
            <a:chOff x="381000" y="5410200"/>
            <a:chExt cx="7543800" cy="914400"/>
          </a:xfrm>
        </p:grpSpPr>
        <mc:AlternateContent xmlns:mc="http://schemas.openxmlformats.org/markup-compatibility/2006">
          <mc:Choice xmlns:a14="http://schemas.microsoft.com/office/drawing/2010/main" Requires="a14">
            <p:sp>
              <p:nvSpPr>
                <p:cNvPr id="5" name="Rectangle 4"/>
                <p:cNvSpPr/>
                <p:nvPr/>
              </p:nvSpPr>
              <p:spPr>
                <a:xfrm>
                  <a:off x="381000" y="5410200"/>
                  <a:ext cx="7543800"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Step-Down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by </a:t>
                  </a:r>
                  <a:r>
                    <a:rPr lang="en-US" sz="2000" dirty="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000" y="5410200"/>
                  <a:ext cx="7543800" cy="400110"/>
                </a:xfrm>
                <a:prstGeom prst="rect">
                  <a:avLst/>
                </a:prstGeom>
                <a:blipFill rotWithShape="1">
                  <a:blip r:embed="rId4"/>
                  <a:stretch>
                    <a:fillRect l="-728" t="-7576" r="-728"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1000" y="5924490"/>
                  <a:ext cx="7374759"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Step-Up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and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by </a:t>
                  </a:r>
                  <a:r>
                    <a:rPr lang="en-US" sz="2000" dirty="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381000" y="5924490"/>
                  <a:ext cx="7374759" cy="400110"/>
                </a:xfrm>
                <a:prstGeom prst="rect">
                  <a:avLst/>
                </a:prstGeom>
                <a:blipFill rotWithShape="1">
                  <a:blip r:embed="rId5"/>
                  <a:stretch>
                    <a:fillRect l="-744" t="-7576" b="-25758"/>
                  </a:stretch>
                </a:blipFill>
              </p:spPr>
              <p:txBody>
                <a:bodyPr/>
                <a:lstStyle/>
                <a:p>
                  <a:r>
                    <a:rPr lang="en-US">
                      <a:noFill/>
                    </a:rPr>
                    <a:t> </a:t>
                  </a:r>
                </a:p>
              </p:txBody>
            </p:sp>
          </mc:Fallback>
        </mc:AlternateContent>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10" name="TextBox 9"/>
          <p:cNvSpPr txBox="1"/>
          <p:nvPr/>
        </p:nvSpPr>
        <p:spPr>
          <a:xfrm>
            <a:off x="6629400" y="2876490"/>
            <a:ext cx="1671083"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a:latin typeface="Times New Roman" pitchFamily="18" charset="0"/>
                <a:cs typeface="Times New Roman" pitchFamily="18" charset="0"/>
              </a:rPr>
              <a:t>General Three Phase Transformer Banks</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a:t>
            </a:r>
            <a:r>
              <a:rPr lang="en-US" sz="2400" dirty="0" smtClean="0">
                <a:latin typeface="Times New Roman" pitchFamily="18" charset="0"/>
                <a:cs typeface="Times New Roman" pitchFamily="18" charset="0"/>
              </a:rPr>
              <a:t>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a:t>
                </a:r>
                <a:r>
                  <a:rPr lang="en-US" sz="2400" dirty="0" smtClean="0">
                    <a:latin typeface="Times New Roman" pitchFamily="18" charset="0"/>
                    <a:cs typeface="Times New Roman" pitchFamily="18" charset="0"/>
                  </a:rPr>
                  <a:t>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32" name="TextBox 3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230"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231"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232"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266"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267"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268"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269"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
        <p:nvSpPr>
          <p:cNvPr id="14" name="TextBox 13"/>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266"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mc:Choice xmlns:a14="http://schemas.microsoft.com/office/drawing/2010/main"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267"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endParaRPr lang="en-US" sz="3200" dirty="0" smtClean="0">
              <a:latin typeface="Times New Roman" pitchFamily="18" charset="0"/>
              <a:cs typeface="Times New Roman" pitchFamily="18" charset="0"/>
            </a:endParaRPr>
          </a:p>
          <a:p>
            <a:pPr lvl="1" algn="ctr"/>
            <a:r>
              <a:rPr lang="en-US" sz="3200" dirty="0" smtClean="0">
                <a:latin typeface="Times New Roman" pitchFamily="18" charset="0"/>
                <a:cs typeface="Times New Roman" pitchFamily="18" charset="0"/>
              </a:rPr>
              <a:t>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16684" y="1483072"/>
            <a:ext cx="8534400" cy="489364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342900" lvl="2" indent="-342900">
              <a:buFont typeface="Arial" pitchFamily="34" charset="0"/>
              <a:buChar char="•"/>
            </a:pPr>
            <a:endParaRPr lang="en-US" sz="1100" dirty="0" smtClean="0"/>
          </a:p>
          <a:p>
            <a:pPr marL="0" lvl="3"/>
            <a:r>
              <a:rPr lang="en-US" sz="24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Delta-Grounded Wye Step Down Connection</a:t>
            </a: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in a distribution substation serving a four-wire wye feeder </a:t>
            </a:r>
            <a:r>
              <a:rPr lang="en-US" sz="2000" dirty="0" smtClean="0">
                <a:latin typeface="Times New Roman" pitchFamily="18" charset="0"/>
                <a:cs typeface="Times New Roman" pitchFamily="18" charset="0"/>
              </a:rPr>
              <a:t>system.</a:t>
            </a:r>
            <a:endParaRPr lang="en-US" sz="20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Another </a:t>
            </a:r>
            <a:r>
              <a:rPr lang="en-US" sz="2000" dirty="0">
                <a:latin typeface="Times New Roman" pitchFamily="18" charset="0"/>
                <a:cs typeface="Times New Roman" pitchFamily="18" charset="0"/>
              </a:rPr>
              <a:t>application is to provide service to a load that is primarily single-phase, since three single-phase circuits are </a:t>
            </a:r>
            <a:r>
              <a:rPr lang="en-US" sz="20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0" lvl="3"/>
            <a:r>
              <a:rPr lang="en-US" sz="2400" dirty="0" smtClean="0">
                <a:latin typeface="Times New Roman" pitchFamily="18" charset="0"/>
                <a:cs typeface="Times New Roman" pitchFamily="18" charset="0"/>
              </a:rPr>
              <a:t>2. The Ungrounded </a:t>
            </a:r>
            <a:r>
              <a:rPr lang="en-US" sz="2400" dirty="0">
                <a:latin typeface="Times New Roman" pitchFamily="18" charset="0"/>
                <a:cs typeface="Times New Roman" pitchFamily="18" charset="0"/>
              </a:rPr>
              <a:t>Wye </a:t>
            </a:r>
            <a:r>
              <a:rPr lang="en-US" sz="2400" dirty="0" smtClean="0">
                <a:latin typeface="Times New Roman" pitchFamily="18" charset="0"/>
                <a:cs typeface="Times New Roman" pitchFamily="18" charset="0"/>
              </a:rPr>
              <a:t>Delta Connection</a:t>
            </a:r>
            <a:endParaRPr lang="en-US" sz="24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a:t>
            </a:r>
            <a:r>
              <a:rPr lang="en-US" sz="20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04800" y="1600200"/>
            <a:ext cx="8458200" cy="4647426"/>
          </a:xfrm>
          <a:prstGeom prst="rect">
            <a:avLst/>
          </a:prstGeom>
          <a:noFill/>
        </p:spPr>
        <p:txBody>
          <a:bodyPr wrap="square" rtlCol="0">
            <a:spAutoFit/>
          </a:bodyPr>
          <a:lstStyle/>
          <a:p>
            <a:pPr marL="457200" lvl="4"/>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The Grounded Wye-Grounded Wye Connection</a:t>
            </a:r>
          </a:p>
          <a:p>
            <a:pPr marL="800100" lvl="1" indent="-342900">
              <a:buFont typeface="Wingdings" pitchFamily="2" charset="2"/>
              <a:buChar char="Ø"/>
            </a:pPr>
            <a:r>
              <a:rPr lang="en-US" sz="2000" dirty="0" smtClean="0">
                <a:latin typeface="Times New Roman" pitchFamily="18" charset="0"/>
                <a:cs typeface="Times New Roman" pitchFamily="18" charset="0"/>
              </a:rPr>
              <a:t>Primarily used to supply single-phase and three-phase loads on four-wire </a:t>
            </a:r>
            <a:r>
              <a:rPr lang="en-US" sz="2000" dirty="0" err="1" smtClean="0">
                <a:latin typeface="Times New Roman" pitchFamily="18" charset="0"/>
                <a:cs typeface="Times New Roman" pitchFamily="18" charset="0"/>
              </a:rPr>
              <a:t>multigrounded</a:t>
            </a:r>
            <a:r>
              <a:rPr lang="en-US" sz="2000" dirty="0" smtClean="0">
                <a:latin typeface="Times New Roman" pitchFamily="18" charset="0"/>
                <a:cs typeface="Times New Roman" pitchFamily="18" charset="0"/>
              </a:rPr>
              <a:t> systems.</a:t>
            </a:r>
          </a:p>
          <a:p>
            <a:pPr lvl="1"/>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The </a:t>
            </a:r>
            <a:r>
              <a:rPr lang="en-US" sz="2400" dirty="0">
                <a:latin typeface="Times New Roman" pitchFamily="18" charset="0"/>
                <a:cs typeface="Times New Roman" pitchFamily="18" charset="0"/>
              </a:rPr>
              <a:t>Delta-Delta  </a:t>
            </a:r>
            <a:r>
              <a:rPr lang="en-US" sz="2400" dirty="0" smtClean="0">
                <a:latin typeface="Times New Roman" pitchFamily="18" charset="0"/>
                <a:cs typeface="Times New Roman" pitchFamily="18" charset="0"/>
              </a:rPr>
              <a:t>Connection</a:t>
            </a:r>
          </a:p>
          <a:p>
            <a:pPr marL="800100" lvl="1" indent="-342900">
              <a:buFont typeface="Wingdings" pitchFamily="2" charset="2"/>
              <a:buChar char="Ø"/>
            </a:pPr>
            <a:r>
              <a:rPr lang="en-US" sz="2000" dirty="0">
                <a:latin typeface="Times New Roman" pitchFamily="18" charset="0"/>
                <a:cs typeface="Times New Roman" pitchFamily="18" charset="0"/>
              </a:rPr>
              <a:t>Primarily used </a:t>
            </a:r>
            <a:r>
              <a:rPr lang="en-US" sz="20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5. Open </a:t>
            </a:r>
            <a:r>
              <a:rPr lang="en-US" sz="2400" dirty="0">
                <a:latin typeface="Times New Roman" pitchFamily="18" charset="0"/>
                <a:cs typeface="Times New Roman" pitchFamily="18" charset="0"/>
              </a:rPr>
              <a:t>Wye-Open </a:t>
            </a:r>
            <a:r>
              <a:rPr lang="en-US" sz="2400" dirty="0" smtClean="0">
                <a:latin typeface="Times New Roman" pitchFamily="18" charset="0"/>
                <a:cs typeface="Times New Roman" pitchFamily="18" charset="0"/>
              </a:rPr>
              <a:t>Delta</a:t>
            </a:r>
          </a:p>
          <a:p>
            <a:pPr marL="800100" lvl="1" indent="-342900">
              <a:buFont typeface="Wingdings" pitchFamily="2" charset="2"/>
              <a:buChar char="Ø"/>
            </a:pPr>
            <a:r>
              <a:rPr lang="en-US" sz="20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smtClean="0">
                <a:latin typeface="Times New Roman" pitchFamily="18" charset="0"/>
                <a:cs typeface="Times New Roman" pitchFamily="18" charset="0"/>
              </a:rPr>
              <a:t>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extBox 4"/>
          <p:cNvSpPr txBox="1"/>
          <p:nvPr/>
        </p:nvSpPr>
        <p:spPr>
          <a:xfrm>
            <a:off x="5638800" y="6229290"/>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95328"/>
                <a:ext cx="8382000" cy="392447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(12</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095328"/>
                <a:ext cx="8382000" cy="3924472"/>
              </a:xfrm>
              <a:prstGeom prst="rect">
                <a:avLst/>
              </a:prstGeom>
              <a:blipFill rotWithShape="1">
                <a:blip r:embed="rId3"/>
                <a:stretch>
                  <a:fillRect l="-1091" t="-1242" r="-73" b="-170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r>
                  <a:rPr lang="en-US" sz="2000" dirty="0" smtClean="0">
                    <a:latin typeface="Times New Roman" pitchFamily="18" charset="0"/>
                    <a:cs typeface="Times New Roman" pitchFamily="18" charset="0"/>
                  </a:rPr>
                  <a:t>)</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mc:Choice xmlns:a14="http://schemas.microsoft.com/office/drawing/2010/main"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mc:Choice xmlns:a14="http://schemas.microsoft.com/office/drawing/2010/main"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a:t>
                </a:r>
                <a:r>
                  <a:rPr lang="en-US" sz="2400" dirty="0" smtClean="0">
                    <a:latin typeface="Times New Roman" pitchFamily="18" charset="0"/>
                    <a:cs typeface="Times New Roman" pitchFamily="18" charset="0"/>
                  </a:rPr>
                  <a:t>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a:t>
                </a:r>
                <a:r>
                  <a:rPr lang="en-US" sz="2400" dirty="0" smtClean="0">
                    <a:latin typeface="Times New Roman" pitchFamily="18" charset="0"/>
                    <a:cs typeface="Times New Roman" pitchFamily="18" charset="0"/>
                  </a:rPr>
                  <a:t>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r>
                  <a:rPr lang="en-US" sz="2000" dirty="0" smtClean="0">
                    <a:latin typeface="Times New Roman" pitchFamily="18" charset="0"/>
                    <a:cs typeface="Times New Roman" pitchFamily="18" charset="0"/>
                  </a:rPr>
                  <a:t>)</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000" dirty="0" smtClean="0">
                <a:latin typeface="Times New Roman" pitchFamily="18" charset="0"/>
                <a:cs typeface="Times New Roman" pitchFamily="18" charset="0"/>
              </a:rPr>
              <a:t>Length of the conductor is one mile.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a:t>
            </a:r>
            <a:r>
              <a:rPr lang="en-US" sz="2400" dirty="0" smtClean="0">
                <a:latin typeface="Times New Roman" pitchFamily="18" charset="0"/>
                <a:cs typeface="Times New Roman" pitchFamily="18" charset="0"/>
              </a:rPr>
              <a:t>by:</a:t>
            </a:r>
            <a:endParaRPr lang="en-US" sz="2400" dirty="0" smtClean="0">
              <a:latin typeface="Times New Roman" pitchFamily="18" charset="0"/>
              <a:cs typeface="Times New Roman" pitchFamily="18" charset="0"/>
            </a:endParaRPr>
          </a:p>
          <a:p>
            <a:pPr marL="342900" indent="-342900"/>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a:t>
                </a:r>
                <a:r>
                  <a:rPr lang="en-US" sz="2000" dirty="0" smtClean="0">
                    <a:latin typeface="Times New Roman" pitchFamily="18" charset="0"/>
                    <a:cs typeface="Times New Roman" pitchFamily="18" charset="0"/>
                  </a:rPr>
                  <a:t>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r>
                  <a:rPr lang="en-US" sz="2400" dirty="0" smtClean="0">
                    <a:latin typeface="Times New Roman" pitchFamily="18" charset="0"/>
                    <a:cs typeface="Times New Roman" pitchFamily="18" charset="0"/>
                  </a:rPr>
                  <a: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5.0 shows the currents of the delta-grounded wye step down connection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5" name="TextBox 4"/>
          <p:cNvSpPr txBox="1"/>
          <p:nvPr/>
        </p:nvSpPr>
        <p:spPr>
          <a:xfrm>
            <a:off x="990600" y="57912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2633008"/>
            <a:ext cx="8458200" cy="193899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equations derived here were for the step down connection.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a:t>
            </a:r>
            <a:r>
              <a:rPr lang="en-US" sz="2000" dirty="0" smtClean="0">
                <a:latin typeface="Times New Roman" pitchFamily="18" charset="0"/>
                <a:cs typeface="Times New Roman" pitchFamily="18" charset="0"/>
              </a:rPr>
              <a:t>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5" name="TextBox 4"/>
          <p:cNvSpPr txBox="1"/>
          <p:nvPr/>
        </p:nvSpPr>
        <p:spPr>
          <a:xfrm>
            <a:off x="6477000" y="5939135"/>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Figure 6.0</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
        <p:nvSpPr>
          <p:cNvPr id="9" name="TextBox 8"/>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3" name="TextBox 2"/>
          <p:cNvSpPr txBox="1"/>
          <p:nvPr/>
        </p:nvSpPr>
        <p:spPr>
          <a:xfrm>
            <a:off x="762000" y="55626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grpSp>
        <p:nvGrpSpPr>
          <p:cNvPr id="5" name="Group 4"/>
          <p:cNvGrpSpPr/>
          <p:nvPr/>
        </p:nvGrpSpPr>
        <p:grpSpPr>
          <a:xfrm>
            <a:off x="2133600" y="1600200"/>
            <a:ext cx="6147364" cy="2133600"/>
            <a:chOff x="-291130" y="300831"/>
            <a:chExt cx="7835714" cy="275907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0" y="300831"/>
              <a:ext cx="4658765" cy="2759076"/>
            </a:xfrm>
            <a:prstGeom prst="rect">
              <a:avLst/>
            </a:prstGeom>
          </p:spPr>
        </p:pic>
        <p:sp>
          <p:nvSpPr>
            <p:cNvPr id="7" name="TextBox 6"/>
            <p:cNvSpPr txBox="1"/>
            <p:nvPr/>
          </p:nvSpPr>
          <p:spPr>
            <a:xfrm>
              <a:off x="4953784" y="1132680"/>
              <a:ext cx="2590800" cy="452728"/>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mc:AlternateContent xmlns:mc="http://schemas.openxmlformats.org/markup-compatibility/2006">
        <mc:Choice xmlns:a14="http://schemas.microsoft.com/office/drawing/2010/main"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
        <p:nvSpPr>
          <p:cNvPr id="11" name="TextBox 10"/>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mc:Choice xmlns:a14="http://schemas.microsoft.com/office/drawing/2010/main"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(48) and equation (49) into equation (51).</a:t>
                </a:r>
                <a:endParaRPr lang="en-US" sz="2400" dirty="0" smtClean="0">
                  <a:latin typeface="Times New Roman" pitchFamily="18" charset="0"/>
                  <a:cs typeface="Times New Roman" pitchFamily="18" charset="0"/>
                </a:endParaRP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r>
                  <a:rPr lang="en-US"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r>
                  <a:rPr lang="en-US" sz="2400" dirty="0" smtClean="0">
                    <a:latin typeface="Times New Roman" pitchFamily="18" charset="0"/>
                    <a:cs typeface="Times New Roman" pitchFamily="18" charset="0"/>
                  </a:rPr>
                  <a:t>:</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KVL</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r>
                  <a:rPr lang="en-US" sz="2400" dirty="0" smtClean="0">
                    <a:latin typeface="Times New Roman" pitchFamily="18" charset="0"/>
                    <a:cs typeface="Times New Roman" pitchFamily="18" charset="0"/>
                  </a:rPr>
                  <a: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mc:Choice xmlns:a14="http://schemas.microsoft.com/office/drawing/2010/main"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8" name="TextBox 7"/>
          <p:cNvSpPr txBox="1"/>
          <p:nvPr/>
        </p:nvSpPr>
        <p:spPr>
          <a:xfrm>
            <a:off x="4000499" y="6143342"/>
            <a:ext cx="140970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79)</a:t>
                </a:r>
                <a:endParaRPr lang="en-US" sz="2000" dirty="0">
                  <a:latin typeface="Times New Roman" pitchFamily="18" charset="0"/>
                  <a:cs typeface="Times New Roman" pitchFamily="18" charset="0"/>
                </a:endParaRPr>
              </a:p>
              <a:p>
                <a:pPr marL="0" lvl="2"/>
                <a:r>
                  <a:rPr lang="en-US" dirty="0" smtClean="0"/>
                  <a:t> </a:t>
                </a:r>
              </a:p>
            </p:txBody>
          </p:sp>
        </mc:Choice>
        <mc:Fallback>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5" name="TextBox 4"/>
          <p:cNvSpPr txBox="1"/>
          <p:nvPr/>
        </p:nvSpPr>
        <p:spPr>
          <a:xfrm>
            <a:off x="457200" y="5257800"/>
            <a:ext cx="143871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mc:Choice xmlns:a14="http://schemas.microsoft.com/office/drawing/2010/main"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5967680"/>
            <a:ext cx="1981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a:t>
                </a:r>
                <a:r>
                  <a:rPr lang="en-US" sz="2400" dirty="0" smtClean="0">
                    <a:latin typeface="Times New Roman" pitchFamily="18" charset="0"/>
                    <a:cs typeface="Times New Roman" pitchFamily="18" charset="0"/>
                  </a:rPr>
                  <a:t>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mc:Choice xmlns:a14="http://schemas.microsoft.com/office/drawing/2010/main"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smtClean="0">
                <a:latin typeface="Times New Roman" pitchFamily="18" charset="0"/>
                <a:cs typeface="Times New Roman" pitchFamily="18" charset="0"/>
              </a:rPr>
              <a:t>(</a:t>
            </a:r>
            <a:r>
              <a:rPr lang="en-US" sz="2400" dirty="0" err="1">
                <a:latin typeface="Times New Roman" pitchFamily="18" charset="0"/>
                <a:cs typeface="Times New Roman" pitchFamily="18" charset="0"/>
              </a:rPr>
              <a:t>E</a:t>
            </a:r>
            <a:r>
              <a:rPr lang="en-US" sz="2400" dirty="0" err="1" smtClean="0">
                <a:latin typeface="Times New Roman" pitchFamily="18" charset="0"/>
                <a:cs typeface="Times New Roman" pitchFamily="18" charset="0"/>
              </a:rPr>
              <a:t>q’s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mc:Choice xmlns:a14="http://schemas.microsoft.com/office/drawing/2010/main"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endParaRPr lang="en-US" sz="20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endParaRPr lang="en-US" sz="2000" dirty="0" smtClean="0"/>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a:t>
                </a:r>
                <a:r>
                  <a:rPr lang="en-US" sz="2000" dirty="0" smtClean="0">
                    <a:solidFill>
                      <a:prstClr val="black"/>
                    </a:solidFill>
                    <a:latin typeface="Times New Roman" pitchFamily="18" charset="0"/>
                    <a:cs typeface="Times New Roman" pitchFamily="18" charset="0"/>
                  </a:rPr>
                  <a:t>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a:t>
                </a:r>
                <a:r>
                  <a:rPr lang="en-US" sz="2400" dirty="0" smtClean="0">
                    <a:latin typeface="Times New Roman" pitchFamily="18" charset="0"/>
                    <a:cs typeface="Times New Roman" pitchFamily="18" charset="0"/>
                  </a:rPr>
                  <a:t>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mc:Choice xmlns:a14="http://schemas.microsoft.com/office/drawing/2010/main"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128)</a:t>
                </a:r>
                <a:endParaRPr lang="en-US" sz="2000" dirty="0">
                  <a:latin typeface="Times New Roman" pitchFamily="18" charset="0"/>
                  <a:cs typeface="Times New Roman" pitchFamily="18" charset="0"/>
                </a:endParaRPr>
              </a:p>
              <a:p>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5" name="TextBox 4"/>
          <p:cNvSpPr txBox="1"/>
          <p:nvPr/>
        </p:nvSpPr>
        <p:spPr>
          <a:xfrm>
            <a:off x="1676400" y="5792048"/>
            <a:ext cx="14799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6" name="Rectangle 5"/>
          <p:cNvSpPr/>
          <p:nvPr/>
        </p:nvSpPr>
        <p:spPr>
          <a:xfrm>
            <a:off x="533400" y="1905000"/>
            <a:ext cx="2851558"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smtClean="0">
                    <a:latin typeface="Times New Roman" pitchFamily="18" charset="0"/>
                    <a:cs typeface="Times New Roman" pitchFamily="18" charset="0"/>
                  </a:rPr>
                  <a:t>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130)</a:t>
                </a:r>
              </a:p>
              <a:p>
                <a:pPr marL="0" lvl="2" algn="ctr"/>
                <a:endParaRPr lang="en-US" sz="2000" b="1" dirty="0">
                  <a:solidFill>
                    <a:srgbClr val="FF0000"/>
                  </a:solidFill>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r>
                  <a:rPr lang="en-US" sz="2000" dirty="0" smtClean="0">
                    <a:latin typeface="Times New Roman" pitchFamily="18" charset="0"/>
                    <a:cs typeface="Times New Roman" pitchFamily="18" charset="0"/>
                  </a:rPr>
                  <a:t>)</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a:t>
            </a:r>
            <a:r>
              <a:rPr lang="en-US" sz="2400" dirty="0" smtClean="0">
                <a:latin typeface="Times New Roman" pitchFamily="18" charset="0"/>
                <a:cs typeface="Times New Roman" pitchFamily="18" charset="0"/>
              </a:rPr>
              <a:t>distribution is inherently unbalanced, the most accurate analysis should not make any assumptions </a:t>
            </a:r>
            <a:r>
              <a:rPr lang="en-US" sz="2400" dirty="0" smtClean="0">
                <a:latin typeface="Times New Roman" pitchFamily="18" charset="0"/>
                <a:cs typeface="Times New Roman" pitchFamily="18" charset="0"/>
              </a:rPr>
              <a:t>regarding:</a:t>
            </a:r>
            <a:endParaRPr lang="en-US" sz="2400" dirty="0" smtClean="0">
              <a:latin typeface="Times New Roman" pitchFamily="18" charset="0"/>
              <a:cs typeface="Times New Roman" pitchFamily="18" charset="0"/>
            </a:endParaRP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endParaRPr lang="en-US" sz="20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150)</a:t>
                </a:r>
              </a:p>
              <a:p>
                <a:pPr marL="0" lvl="2" algn="ctr"/>
                <a:endParaRPr lang="en-US" sz="2400" dirty="0" smtClean="0"/>
              </a:p>
            </p:txBody>
          </p:sp>
        </mc:Choice>
        <mc:Fallback>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endParaRPr lang="en-US" sz="2400" dirty="0" smtClean="0">
                  <a:latin typeface="Times New Roman" pitchFamily="18" charset="0"/>
                  <a:cs typeface="Times New Roman" pitchFamily="18" charset="0"/>
                </a:endParaRP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98598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r>
              <a:rPr lang="en-US" sz="2000" dirty="0" smtClean="0">
                <a:latin typeface="Times New Roman" pitchFamily="18" charset="0"/>
                <a:cs typeface="Times New Roman" pitchFamily="18" charset="0"/>
              </a:rPr>
              <a:t>Figure 11.0</a:t>
            </a:r>
            <a:endParaRPr lang="en-US" sz="2000" dirty="0" smtClean="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Thevenin equivalent is obtained by “referring” the source voltage and the source impedance to the secondary side of the transformer. </a:t>
            </a:r>
          </a:p>
        </p:txBody>
      </p:sp>
      <p:sp>
        <p:nvSpPr>
          <p:cNvPr id="5" name="Rectangle 4"/>
          <p:cNvSpPr/>
          <p:nvPr/>
        </p:nvSpPr>
        <p:spPr>
          <a:xfrm>
            <a:off x="457199" y="2819400"/>
            <a:ext cx="8229601" cy="3939540"/>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a:t>
            </a:r>
            <a:r>
              <a:rPr lang="en-US" sz="2400" dirty="0" smtClean="0">
                <a:latin typeface="Times New Roman" pitchFamily="18" charset="0"/>
                <a:cs typeface="Times New Roman" pitchFamily="18" charset="0"/>
              </a:rPr>
              <a:t>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mc:Choice xmlns:a14="http://schemas.microsoft.com/office/drawing/2010/main"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is as shown in 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smtClean="0"/>
          </a:p>
          <a:p>
            <a:pPr marL="0" lvl="2"/>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center </a:t>
            </a:r>
            <a:r>
              <a:rPr lang="en-US" sz="20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955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14.0</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000"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a:t>
                </a:r>
                <a:r>
                  <a:rPr lang="en-US" sz="2000" dirty="0" smtClean="0">
                    <a:latin typeface="Times New Roman" pitchFamily="18" charset="0"/>
                    <a:cs typeface="Times New Roman" pitchFamily="18" charset="0"/>
                  </a:rPr>
                  <a:t>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r="-305"/>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173)</a:t>
                </a:r>
                <a:endParaRPr lang="en-US" sz="2000" dirty="0">
                  <a:latin typeface="Times New Roman" pitchFamily="18" charset="0"/>
                  <a:cs typeface="Times New Roman" pitchFamily="18" charset="0"/>
                </a:endParaRPr>
              </a:p>
              <a:p>
                <a:pPr marL="0" lvl="2" algn="just"/>
                <a:endParaRPr lang="en-US" sz="2400" dirty="0" smtClean="0"/>
              </a:p>
            </p:txBody>
          </p:sp>
        </mc:Choice>
        <mc:Fallback>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mc:Choice xmlns:a14="http://schemas.microsoft.com/office/drawing/2010/main"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678204"/>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r>
              <a:rPr lang="en-US" sz="2000"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16.0</a:t>
            </a:r>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un-insulated neutral conductor is as shown in Figure </a:t>
            </a:r>
            <a:r>
              <a:rPr lang="en-US" sz="2000" dirty="0" smtClean="0">
                <a:latin typeface="Times New Roman" pitchFamily="18" charset="0"/>
                <a:cs typeface="Times New Roman" pitchFamily="18" charset="0"/>
              </a:rPr>
              <a:t>17.0</a:t>
            </a:r>
            <a:r>
              <a:rPr lang="en-US" sz="2000" dirty="0" smtClean="0">
                <a:latin typeface="Times New Roman" pitchFamily="18" charset="0"/>
                <a:cs typeface="Times New Roman" pitchFamily="18" charset="0"/>
              </a:rPr>
              <a:t>.]</a:t>
            </a:r>
          </a:p>
        </p:txBody>
      </p:sp>
      <p:sp>
        <p:nvSpPr>
          <p:cNvPr id="8" name="TextBox 7"/>
          <p:cNvSpPr txBox="1"/>
          <p:nvPr/>
        </p:nvSpPr>
        <p:spPr>
          <a:xfrm>
            <a:off x="7010400" y="27432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17.0</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secondary voltage equation in the matrix form is</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r>
                  <a:rPr lang="en-US" sz="2000" dirty="0" smtClean="0">
                    <a:latin typeface="Times New Roman" pitchFamily="18" charset="0"/>
                    <a:cs typeface="Times New Roman" pitchFamily="18" charset="0"/>
                  </a:rPr>
                  <a:t>)</a:t>
                </a:r>
                <a:endParaRPr lang="en-US" sz="28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r="-747"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4788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Ungrounded </a:t>
            </a:r>
            <a:r>
              <a:rPr lang="en-US" sz="2400" dirty="0" smtClean="0">
                <a:latin typeface="Times New Roman" pitchFamily="18" charset="0"/>
                <a:cs typeface="Times New Roman" pitchFamily="18" charset="0"/>
              </a:rPr>
              <a:t>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09800"/>
            <a:ext cx="5358523" cy="4343400"/>
          </a:xfrm>
          <a:prstGeom prst="rect">
            <a:avLst/>
          </a:prstGeom>
        </p:spPr>
      </p:pic>
      <p:sp>
        <p:nvSpPr>
          <p:cNvPr id="5" name="Rectangle 4"/>
          <p:cNvSpPr/>
          <p:nvPr/>
        </p:nvSpPr>
        <p:spPr>
          <a:xfrm>
            <a:off x="489751" y="2209800"/>
            <a:ext cx="2558249" cy="1938992"/>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18.0 : 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extBox 6"/>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362200"/>
                <a:ext cx="8382001" cy="396781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Backward </a:t>
                </a:r>
                <a:r>
                  <a:rPr lang="en-US" sz="2800" dirty="0" smtClean="0">
                    <a:latin typeface="Times New Roman" pitchFamily="18" charset="0"/>
                    <a:cs typeface="Times New Roman" pitchFamily="18" charset="0"/>
                  </a:rPr>
                  <a:t>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362200"/>
                <a:ext cx="8382001" cy="3967817"/>
              </a:xfrm>
              <a:prstGeom prst="rect">
                <a:avLst/>
              </a:prstGeom>
              <a:blipFill rotWithShape="1">
                <a:blip r:embed="rId3"/>
                <a:stretch>
                  <a:fillRect l="-1455" t="-153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195)</a:t>
                </a: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
        <p:nvSpPr>
          <p:cNvPr id="6" name="TextBox 5"/>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267765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mc:Choice xmlns:a14="http://schemas.microsoft.com/office/drawing/2010/main"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r>
                    <a:rPr lang="en-US" sz="2400" dirty="0" smtClean="0">
                      <a:latin typeface="Times New Roman" pitchFamily="18" charset="0"/>
                      <a:cs typeface="Times New Roman" pitchFamily="18" charset="0"/>
                    </a:rPr>
                    <a:t>:</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5" name="TextBox 4"/>
          <p:cNvSpPr txBox="1"/>
          <p:nvPr/>
        </p:nvSpPr>
        <p:spPr>
          <a:xfrm>
            <a:off x="6477000" y="5867400"/>
            <a:ext cx="154533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242</a:t>
            </a:fld>
            <a:endParaRPr lang="en-US"/>
          </a:p>
        </p:txBody>
      </p:sp>
      <p:sp>
        <p:nvSpPr>
          <p:cNvPr id="3" name="TextBox 2"/>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243</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smtClean="0">
                    <a:latin typeface="Times New Roman" pitchFamily="18" charset="0"/>
                    <a:cs typeface="Times New Roman" pitchFamily="18" charset="0"/>
                  </a:rPr>
                  <a:t>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245</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175432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5" name="TextBox 4"/>
          <p:cNvSpPr txBox="1"/>
          <p:nvPr/>
        </p:nvSpPr>
        <p:spPr>
          <a:xfrm>
            <a:off x="457200" y="3352800"/>
            <a:ext cx="8153400" cy="1446550"/>
          </a:xfrm>
          <a:prstGeom prst="rect">
            <a:avLst/>
          </a:prstGeom>
          <a:noFill/>
        </p:spPr>
        <p:txBody>
          <a:bodyPr wrap="square" rtlCol="0">
            <a:spAutoFit/>
          </a:bodyPr>
          <a:lstStyle/>
          <a:p>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250</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a:t>
                </a:r>
                <a:r>
                  <a:rPr lang="en-US" sz="2000" dirty="0" smtClean="0">
                    <a:latin typeface="Times New Roman" pitchFamily="18" charset="0"/>
                    <a:cs typeface="Times New Roman" pitchFamily="18" charset="0"/>
                  </a:rPr>
                  <a:t>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255</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smtClean="0">
                <a:latin typeface="Times New Roman" pitchFamily="18" charset="0"/>
                <a:cs typeface="Times New Roman" pitchFamily="18" charset="0"/>
              </a:rPr>
              <a:t>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5" name="TextBox 4"/>
          <p:cNvSpPr txBox="1"/>
          <p:nvPr/>
        </p:nvSpPr>
        <p:spPr>
          <a:xfrm>
            <a:off x="6019800" y="6000690"/>
            <a:ext cx="1752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23.0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257</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a:t>
                </a:r>
                <a:r>
                  <a:rPr lang="en-US" sz="2400" dirty="0" smtClean="0">
                    <a:latin typeface="Times New Roman" pitchFamily="18" charset="0"/>
                    <a:cs typeface="Times New Roman" pitchFamily="18" charset="0"/>
                  </a:rPr>
                  <a:t>Modified </a:t>
                </a:r>
                <a:r>
                  <a:rPr lang="en-US" sz="2400" dirty="0" smtClean="0">
                    <a:latin typeface="Times New Roman" pitchFamily="18" charset="0"/>
                    <a:cs typeface="Times New Roman" pitchFamily="18" charset="0"/>
                  </a:rPr>
                  <a:t>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260</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261</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a:t>
            </a:r>
            <a:r>
              <a:rPr lang="en-US" sz="3200" dirty="0" smtClean="0">
                <a:latin typeface="Times New Roman" pitchFamily="18" charset="0"/>
                <a:cs typeface="Times New Roman" pitchFamily="18" charset="0"/>
              </a:rPr>
              <a:t>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mc:Choice xmlns:a14="http://schemas.microsoft.com/office/drawing/2010/main"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mc:Choice xmlns:a14="http://schemas.microsoft.com/office/drawing/2010/main"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Comparing</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mc:Choice xmlns:a14="http://schemas.microsoft.com/office/drawing/2010/main"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a:t>
            </a:r>
            <a:r>
              <a:rPr lang="en-US" sz="2000" dirty="0" smtClean="0">
                <a:latin typeface="Times New Roman" pitchFamily="18" charset="0"/>
                <a:cs typeface="Times New Roman" pitchFamily="18" charset="0"/>
              </a:rPr>
              <a:t>most applications, the primitive impedance matrix needs to be reduced to a 3X3 “phase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mc:Choice xmlns:a14="http://schemas.microsoft.com/office/drawing/2010/main"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a:t>
            </a:r>
            <a:r>
              <a:rPr lang="en-US" sz="2400" dirty="0" smtClean="0">
                <a:latin typeface="Times New Roman" pitchFamily="18" charset="0"/>
                <a:cs typeface="Times New Roman" pitchFamily="18" charset="0"/>
              </a:rPr>
              <a:t>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mc:Choice xmlns:a14="http://schemas.microsoft.com/office/drawing/2010/main"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35</a:t>
                </a:r>
                <a:r>
                  <a:rPr lang="en-US" sz="2000" dirty="0" smtClean="0">
                    <a:latin typeface="Times New Roman" pitchFamily="18" charset="0"/>
                    <a:cs typeface="Times New Roman" pitchFamily="18" charset="0"/>
                  </a:rPr>
                  <a:t>)</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a:t>
            </a:r>
            <a:r>
              <a:rPr lang="en-US" sz="2400" dirty="0" smtClean="0">
                <a:latin typeface="Times New Roman" pitchFamily="18" charset="0"/>
                <a:cs typeface="Times New Roman" pitchFamily="18" charset="0"/>
              </a:rPr>
              <a:t>times the analysis of a feeder will use only the positive and zero sequence impedances for the line segments.  There are </a:t>
            </a:r>
            <a:r>
              <a:rPr lang="en-US" sz="2400" dirty="0" smtClean="0">
                <a:latin typeface="Times New Roman" pitchFamily="18" charset="0"/>
                <a:cs typeface="Times New Roman" pitchFamily="18" charset="0"/>
              </a:rPr>
              <a:t>two </a:t>
            </a:r>
            <a:r>
              <a:rPr lang="en-US" sz="2400" dirty="0" smtClean="0">
                <a:latin typeface="Times New Roman" pitchFamily="18" charset="0"/>
                <a:cs typeface="Times New Roman" pitchFamily="18" charset="0"/>
              </a:rPr>
              <a:t>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a:t>
            </a:r>
            <a:r>
              <a:rPr lang="en-US" sz="2400" dirty="0" smtClean="0">
                <a:latin typeface="Times New Roman" pitchFamily="18" charset="0"/>
                <a:cs typeface="Times New Roman" pitchFamily="18" charset="0"/>
              </a:rPr>
              <a:t>by: </a:t>
            </a:r>
            <a:endParaRPr lang="en-US" dirty="0" smtClean="0"/>
          </a:p>
          <a:p>
            <a:pPr marL="342900" indent="-342900">
              <a:buFont typeface="Arial" pitchFamily="34" charset="0"/>
              <a:buChar char="•"/>
            </a:pP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572400"/>
                <a:ext cx="8229600" cy="513320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1572400"/>
                <a:ext cx="8229600" cy="5133200"/>
              </a:xfrm>
              <a:prstGeom prst="rect">
                <a:avLst/>
              </a:prstGeom>
              <a:blipFill rotWithShape="1">
                <a:blip r:embed="rId2"/>
                <a:stretch>
                  <a:fillRect l="-1111" t="-9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26"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mc:Choice xmlns:a14="http://schemas.microsoft.com/office/drawing/2010/main"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a:t>
            </a:r>
            <a:r>
              <a:rPr lang="en-US" sz="2200" dirty="0" smtClean="0">
                <a:latin typeface="Times New Roman" pitchFamily="18" charset="0"/>
                <a:cs typeface="Times New Roman" pitchFamily="18" charset="0"/>
              </a:rPr>
              <a:t>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mc:Choice xmlns:a14="http://schemas.microsoft.com/office/drawing/2010/main"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a:t>
            </a:r>
            <a:r>
              <a:rPr lang="en-US" sz="2400" dirty="0" smtClean="0">
                <a:latin typeface="Times New Roman" pitchFamily="18" charset="0"/>
                <a:cs typeface="Times New Roman" pitchFamily="18" charset="0"/>
              </a:rPr>
              <a:t>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a:t>
            </a:r>
            <a:r>
              <a:rPr lang="en-US" sz="2400" dirty="0" smtClean="0">
                <a:latin typeface="Times New Roman" pitchFamily="18" charset="0"/>
                <a:cs typeface="Times New Roman" pitchFamily="18" charset="0"/>
              </a:rPr>
              <a:t>conductors.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90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
        <p:nvSpPr>
          <p:cNvPr id="8" name="TextBox 7"/>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939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a:t>
            </a:r>
            <a:r>
              <a:rPr lang="en-US" sz="3200" dirty="0" smtClean="0">
                <a:latin typeface="Times New Roman" pitchFamily="18" charset="0"/>
                <a:cs typeface="Times New Roman" pitchFamily="18" charset="0"/>
              </a:rPr>
              <a:t>field of a charged round conductor</a:t>
            </a:r>
          </a:p>
        </p:txBody>
      </p:sp>
      <p:sp>
        <p:nvSpPr>
          <p:cNvPr id="7" name="TextBox 6"/>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 y="2608762"/>
                <a:ext cx="8458200" cy="417601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m:t>
                      </m:r>
                    </m:oMath>
                  </m:oMathPara>
                </a14:m>
                <a:endParaRPr lang="en-US" sz="2000" i="1" dirty="0" smtClean="0">
                  <a:latin typeface="Cambria Math"/>
                </a:endParaRPr>
              </a:p>
              <a:p>
                <a14:m>
                  <m:oMath xmlns:m="http://schemas.openxmlformats.org/officeDocument/2006/math">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a:t>
                </a:r>
              </a:p>
              <a:p>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2608762"/>
                <a:ext cx="8458200" cy="4176015"/>
              </a:xfrm>
              <a:prstGeom prst="rect">
                <a:avLst/>
              </a:prstGeom>
              <a:blipFill rotWithShape="1">
                <a:blip r:embed="rId4"/>
                <a:stretch>
                  <a:fillRect l="-1081" t="-1168" r="-432"/>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mc:Choice xmlns:a14="http://schemas.microsoft.com/office/drawing/2010/main"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2458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t>
            </a:r>
            <a:r>
              <a:rPr lang="en-US" sz="3200" dirty="0" smtClean="0">
                <a:latin typeface="Times New Roman" pitchFamily="18" charset="0"/>
                <a:cs typeface="Times New Roman" pitchFamily="18" charset="0"/>
              </a:rPr>
              <a:t>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64</a:t>
                </a:r>
                <a:r>
                  <a:rPr lang="en-US" sz="20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smtClean="0"/>
              <a:t>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a:t>
                </a: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19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a:t>
              </a:r>
              <a:r>
                <a:rPr lang="en-US" sz="2400" dirty="0" smtClean="0">
                  <a:latin typeface="Times New Roman" pitchFamily="18" charset="0"/>
                  <a:cs typeface="Times New Roman" pitchFamily="18" charset="0"/>
                </a:rPr>
                <a:t>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767966"/>
                <a:ext cx="8382000" cy="493763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767966"/>
                <a:ext cx="8382000" cy="4937634"/>
              </a:xfrm>
              <a:prstGeom prst="rect">
                <a:avLst/>
              </a:prstGeom>
              <a:blipFill rotWithShape="1">
                <a:blip r:embed="rId3"/>
                <a:stretch>
                  <a:fillRect l="-1018" t="-988"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371600" y="5410200"/>
                <a:ext cx="7124700" cy="1101905"/>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p:sp>
            <p:nvSpPr>
              <p:cNvPr id="2" name="Rectangle 1"/>
              <p:cNvSpPr>
                <a:spLocks noRot="1" noChangeAspect="1" noMove="1" noResize="1" noEditPoints="1" noAdjustHandles="1" noChangeArrowheads="1" noChangeShapeType="1" noTextEdit="1"/>
              </p:cNvSpPr>
              <p:nvPr/>
            </p:nvSpPr>
            <p:spPr>
              <a:xfrm>
                <a:off x="1371600" y="5410200"/>
                <a:ext cx="7124700" cy="1101905"/>
              </a:xfrm>
              <a:prstGeom prst="rect">
                <a:avLst/>
              </a:prstGeom>
              <a:blipFill rotWithShape="1">
                <a:blip r:embed="rId4"/>
                <a:stretch>
                  <a:fillRect l="-855" t="-2778" b="-8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t>		</a:t>
                </a:r>
                <a:r>
                  <a:rPr lang="en-US" sz="2400" dirty="0" smtClean="0">
                    <a:latin typeface="Times New Roman" pitchFamily="18" charset="0"/>
                    <a:cs typeface="Times New Roman" pitchFamily="18" charset="0"/>
                  </a:rPr>
                  <a:t>where </a:t>
                </a: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197" t="-1043" r="-16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50"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a:t>
                </a:r>
                <a:r>
                  <a:rPr lang="en-US" sz="2400" dirty="0" smtClean="0">
                    <a:latin typeface="Times New Roman" pitchFamily="18" charset="0"/>
                    <a:cs typeface="Times New Roman" pitchFamily="18" charset="0"/>
                  </a:rPr>
                  <a:t>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mc:Choice xmlns:a14="http://schemas.microsoft.com/office/drawing/2010/main"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mc:Choice xmlns:a14="http://schemas.microsoft.com/office/drawing/2010/main"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
        <p:nvSpPr>
          <p:cNvPr id="12" name="TextBox 11"/>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Transposed 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t>
            </a:r>
            <a:r>
              <a:rPr lang="en-US" sz="2000" dirty="0" smtClean="0">
                <a:latin typeface="Times New Roman" pitchFamily="18" charset="0"/>
                <a:cs typeface="Times New Roman" pitchFamily="18" charset="0"/>
              </a:rPr>
              <a:t>assumptions made for High-Voltage Transmission lines</a:t>
            </a:r>
            <a:r>
              <a:rPr lang="en-US" sz="2000" dirty="0" smtClean="0">
                <a:latin typeface="Times New Roman" pitchFamily="18" charset="0"/>
                <a:cs typeface="Times New Roman" pitchFamily="18" charset="0"/>
              </a:rPr>
              <a:t>:</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a:t>
            </a:r>
            <a:r>
              <a:rPr lang="en-US" sz="2000" dirty="0" smtClean="0">
                <a:latin typeface="Times New Roman" pitchFamily="18" charset="0"/>
                <a:cs typeface="Times New Roman" pitchFamily="18" charset="0"/>
              </a:rPr>
              <a:t>“self”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series impedance per phase of a transposed three-phase line consisting of one conductor per phase is given by: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0" y="5584667"/>
                <a:ext cx="9144000" cy="587533"/>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5584667"/>
                <a:ext cx="9144000" cy="587533"/>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smtClean="0">
                <a:latin typeface="Times New Roman" pitchFamily="18" charset="0"/>
                <a:cs typeface="Times New Roman" pitchFamily="18" charset="0"/>
              </a:rPr>
              <a:t>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a:t>
            </a:r>
            <a:r>
              <a:rPr lang="en-US" sz="2400" dirty="0" smtClean="0">
                <a:latin typeface="Times New Roman" pitchFamily="18" charset="0"/>
                <a:cs typeface="Times New Roman" pitchFamily="18" charset="0"/>
              </a:rPr>
              <a:t>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mc:Choice xmlns:a14="http://schemas.microsoft.com/office/drawing/2010/main"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mc:Choice xmlns:a14="http://schemas.microsoft.com/office/drawing/2010/main"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2343</TotalTime>
  <Words>14483</Words>
  <Application>Microsoft Office PowerPoint</Application>
  <PresentationFormat>On-screen Show (4:3)</PresentationFormat>
  <Paragraphs>3325</Paragraphs>
  <Slides>268</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268</vt:i4>
      </vt:variant>
    </vt:vector>
  </HeadingPairs>
  <TitlesOfParts>
    <vt:vector size="270"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Janelle Hammerstrom</cp:lastModifiedBy>
  <cp:revision>195</cp:revision>
  <dcterms:created xsi:type="dcterms:W3CDTF">2006-08-16T00:00:00Z</dcterms:created>
  <dcterms:modified xsi:type="dcterms:W3CDTF">2011-11-22T01:06:07Z</dcterms:modified>
</cp:coreProperties>
</file>